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7" r:id="rId2"/>
    <p:sldId id="348" r:id="rId3"/>
    <p:sldId id="375" r:id="rId4"/>
    <p:sldId id="376" r:id="rId5"/>
    <p:sldId id="368" r:id="rId6"/>
    <p:sldId id="372" r:id="rId7"/>
  </p:sldIdLst>
  <p:sldSz cx="9144000" cy="6858000" type="screen4x3"/>
  <p:notesSz cx="7086600" cy="102108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mrata rao" initials="n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3399"/>
    <a:srgbClr val="FF0066"/>
    <a:srgbClr val="9966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12-10T07:51:00.700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4788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60108D-7662-4257-9FA8-6ACAD797673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216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37" tIns="49419" rIns="98837" bIns="49419" numCol="1" anchor="t" anchorCtr="0" compatLnSpc="1">
            <a:prstTxWarp prst="textNoShape">
              <a:avLst/>
            </a:prstTxWarp>
          </a:bodyPr>
          <a:lstStyle>
            <a:lvl1pPr defTabSz="989013">
              <a:defRPr sz="1300"/>
            </a:lvl1pPr>
          </a:lstStyle>
          <a:p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788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37" tIns="49419" rIns="98837" bIns="49419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/>
            </a:lvl1pPr>
          </a:lstStyle>
          <a:p>
            <a:endParaRPr lang="en-GB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5175"/>
            <a:ext cx="5105400" cy="3829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849813"/>
            <a:ext cx="5670550" cy="459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37" tIns="49419" rIns="98837" bIns="49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37" tIns="49419" rIns="98837" bIns="49419" numCol="1" anchor="b" anchorCtr="0" compatLnSpc="1">
            <a:prstTxWarp prst="textNoShape">
              <a:avLst/>
            </a:prstTxWarp>
          </a:bodyPr>
          <a:lstStyle>
            <a:lvl1pPr defTabSz="989013">
              <a:defRPr sz="1300"/>
            </a:lvl1pPr>
          </a:lstStyle>
          <a:p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37" tIns="49419" rIns="98837" bIns="49419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/>
            </a:lvl1pPr>
          </a:lstStyle>
          <a:p>
            <a:fld id="{06E58D95-06DD-4A05-B972-42A4F005A2D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5523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1DE71-93EE-453C-9F95-E1DE6FEC4BD6}" type="slidenum">
              <a:rPr lang="en-GB"/>
              <a:pPr/>
              <a:t>2</a:t>
            </a:fld>
            <a:endParaRPr lang="en-GB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1DE71-93EE-453C-9F95-E1DE6FEC4BD6}" type="slidenum">
              <a:rPr lang="en-GB"/>
              <a:pPr/>
              <a:t>5</a:t>
            </a:fld>
            <a:endParaRPr lang="en-GB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B854F-1B57-40EF-9983-C0B67A056D1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2D9BC-8C14-4EE1-8B6C-3D71C018C1E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3A771-9414-4F19-B371-E6963C247C8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49A72-30BE-49F9-AA23-E71486CCFEA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616F7-4532-4B64-8C02-687234639C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EC7E2-F1C8-4533-9423-6A9DB2715A5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B9736-6996-4EE4-BCD6-ACD62037B5A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3F723-5FA8-4EAB-A561-2B0C7D2AB5A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5733B-8176-470D-987A-2F7FBB3EE42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F90AB-FA2D-419A-8FB6-F190C1DB9DF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6BC96-ECBB-448C-ADF2-F0A6D1D12F4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7777AB-3B15-4494-AF69-A06ACD91FA9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hyperlink" Target="http://www.hope.ac.uk/gateway/supportandwellbeing/studentadministration/understandingyourdegree/assessmentofstudentsregulation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01C62-CFEC-475D-B4E9-0E5D2BE745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Completing Level 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95AD81-F823-46C9-9E50-44DBF87333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For Undergraduate students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A4C6B6-66A6-428A-B4E1-70D09AAB5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854F-1B57-40EF-9983-C0B67A056D1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166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A2FDC-0E81-402A-BDE0-EAA7A22CD1E0}" type="slidenum">
              <a:rPr lang="en-GB"/>
              <a:pPr/>
              <a:t>2</a:t>
            </a:fld>
            <a:endParaRPr lang="en-GB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algn="l"/>
            <a:r>
              <a:rPr lang="en-GB" sz="4000" dirty="0">
                <a:solidFill>
                  <a:srgbClr val="FF0000"/>
                </a:solidFill>
              </a:rPr>
              <a:t>If you are a Single Honours Student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569325" cy="4641850"/>
          </a:xfrm>
        </p:spPr>
        <p:txBody>
          <a:bodyPr/>
          <a:lstStyle/>
          <a:p>
            <a:r>
              <a:rPr lang="en-GB" sz="2800" dirty="0"/>
              <a:t>You must achieve an overall weighted aggregate of 40%+ for your Level of Study</a:t>
            </a:r>
          </a:p>
          <a:p>
            <a:pPr lvl="0"/>
            <a:r>
              <a:rPr lang="en-GB" sz="2000" dirty="0"/>
              <a:t>You will not be able to progress even with an aggregate of 40%+ if: </a:t>
            </a:r>
          </a:p>
          <a:p>
            <a:pPr lvl="0"/>
            <a:r>
              <a:rPr lang="en-GB" sz="2000" dirty="0"/>
              <a:t>Your profile includes any mark of 0 associated with non-submission or academic misconduct. </a:t>
            </a:r>
          </a:p>
          <a:p>
            <a:pPr lvl="0"/>
            <a:r>
              <a:rPr lang="en-GB" sz="2000" dirty="0"/>
              <a:t>You have failed to reach a minimum of Grade E for any academic assessment that the University has defined as a “Qualifying Component”.</a:t>
            </a:r>
          </a:p>
          <a:p>
            <a:pPr lvl="0"/>
            <a:r>
              <a:rPr lang="en-GB" sz="2000" dirty="0"/>
              <a:t>You do not meet Professional or Statutory Regulatory Body (PSRB) requirements.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rgbClr val="FF0000"/>
                </a:solidFill>
              </a:rPr>
              <a:t>For Combined Honours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You must achieve an overall weighted aggregate of 40%+ for both of your Subjects</a:t>
            </a:r>
          </a:p>
          <a:p>
            <a:r>
              <a:rPr lang="en-GB" sz="2000" dirty="0"/>
              <a:t>You will not be able to progress even with an aggregate of 40%+ if: </a:t>
            </a:r>
          </a:p>
          <a:p>
            <a:pPr lvl="0"/>
            <a:r>
              <a:rPr lang="en-GB" sz="2000" dirty="0"/>
              <a:t>Your profile includes any mark of 0 associated with non-submission or academic misconduct. </a:t>
            </a:r>
          </a:p>
          <a:p>
            <a:pPr lvl="0"/>
            <a:r>
              <a:rPr lang="en-GB" sz="2000" dirty="0"/>
              <a:t>You have failed to reach a minimum of Grade E for any academic assessment that the University has defined as a “Qualifying Component”.</a:t>
            </a:r>
          </a:p>
          <a:p>
            <a:pPr lvl="0"/>
            <a:r>
              <a:rPr lang="en-GB" sz="2000" dirty="0"/>
              <a:t>You do not meet Professional or Statutory Regulatory Body (PSRB) requirements.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9A72-30BE-49F9-AA23-E71486CCFEA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748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>
                <a:solidFill>
                  <a:srgbClr val="FF0000"/>
                </a:solidFill>
              </a:rPr>
              <a:t>For Combined Honours Students </a:t>
            </a:r>
            <a:r>
              <a:rPr lang="en-GB" sz="4000" b="1" dirty="0">
                <a:solidFill>
                  <a:srgbClr val="008000"/>
                </a:solidFill>
              </a:rPr>
              <a:t>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you achieve 40%+ in one Subject, but achieve 35-39% in your other Subject you may apply to change to Single Honours in the Subject you did pass.</a:t>
            </a:r>
          </a:p>
          <a:p>
            <a:r>
              <a:rPr lang="en-GB" dirty="0"/>
              <a:t>If you are successful in moving to Single Honours you will be considered to have a </a:t>
            </a:r>
            <a:r>
              <a:rPr lang="en-GB" dirty="0">
                <a:solidFill>
                  <a:srgbClr val="008000"/>
                </a:solidFill>
              </a:rPr>
              <a:t>Pass with Reservation </a:t>
            </a:r>
            <a:r>
              <a:rPr lang="en-GB" dirty="0"/>
              <a:t>in the Subject you are leaving at Level I.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9A72-30BE-49F9-AA23-E71486CCFEA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571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A2FDC-0E81-402A-BDE0-EAA7A22CD1E0}" type="slidenum">
              <a:rPr lang="en-GB"/>
              <a:pPr/>
              <a:t>5</a:t>
            </a:fld>
            <a:endParaRPr lang="en-GB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algn="l"/>
            <a:r>
              <a:rPr lang="en-GB" sz="2800" b="1" dirty="0">
                <a:solidFill>
                  <a:srgbClr val="FF0000"/>
                </a:solidFill>
              </a:rPr>
              <a:t>If you are taking ONE 120-credit block</a:t>
            </a:r>
            <a:br>
              <a:rPr lang="en-GB" sz="2800" b="1" dirty="0">
                <a:solidFill>
                  <a:srgbClr val="FF0000"/>
                </a:solidFill>
              </a:rPr>
            </a:br>
            <a:r>
              <a:rPr lang="en-GB" sz="2800" b="1" dirty="0">
                <a:solidFill>
                  <a:srgbClr val="FF0000"/>
                </a:solidFill>
              </a:rPr>
              <a:t>AND a zero-credit placement block</a:t>
            </a:r>
            <a:br>
              <a:rPr lang="en-GB" sz="3200" dirty="0">
                <a:solidFill>
                  <a:srgbClr val="FF0000"/>
                </a:solidFill>
              </a:rPr>
            </a:b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569325" cy="46418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GB" sz="2800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 b="1" dirty="0">
                <a:solidFill>
                  <a:schemeClr val="hlink"/>
                </a:solidFill>
              </a:rPr>
              <a:t>In order to pass Intermediate Level and become eligible to progress to Honours Level,  you must normally: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J"/>
            </a:pPr>
            <a:r>
              <a:rPr lang="en-GB" sz="2000" dirty="0"/>
              <a:t>Fulfil the requirements shown on earlier slides  AND pass the placement block.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790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D0F0B1-3C21-4BF0-B571-B8CE1F413E9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sz="3200" dirty="0">
                <a:solidFill>
                  <a:srgbClr val="FF0000"/>
                </a:solidFill>
              </a:rPr>
              <a:t>Where do I find more information?</a:t>
            </a:r>
            <a:r>
              <a:rPr lang="en-GB" sz="3200" u="sng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GB" sz="2400" dirty="0"/>
              <a:t>This information is for Guidance Only. 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en-GB" sz="12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GB" sz="2400" dirty="0"/>
              <a:t>Further information about progression is available at: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dirty="0">
                <a:hlinkClick r:id="rId2"/>
              </a:rPr>
              <a:t>www.hope.ac.uk/gateway/students</a:t>
            </a:r>
            <a:endParaRPr lang="en-GB" sz="20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en-GB" sz="12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GB" sz="2400" dirty="0">
                <a:cs typeface="Arial" charset="0"/>
              </a:rPr>
              <a:t>If you have any queries, please </a:t>
            </a:r>
            <a:r>
              <a:rPr lang="en-GB" sz="2400" dirty="0"/>
              <a:t>contact your Faculty Office and ask for an appointment to talk to a Senior Academic Adviser</a:t>
            </a:r>
            <a:r>
              <a:rPr lang="en-GB" sz="2400" dirty="0">
                <a:cs typeface="Arial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en-GB" sz="1200" i="1" dirty="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GB" sz="2400" b="1" i="1" dirty="0">
                <a:cs typeface="Arial" charset="0"/>
              </a:rPr>
              <a:t>Please seek advice </a:t>
            </a:r>
            <a:r>
              <a:rPr lang="en-GB" sz="2400" b="1" i="1" u="sng" dirty="0">
                <a:cs typeface="Arial" charset="0"/>
              </a:rPr>
              <a:t>immediately</a:t>
            </a:r>
            <a:r>
              <a:rPr lang="en-GB" sz="2400" b="1" i="1" dirty="0">
                <a:cs typeface="Arial" charset="0"/>
              </a:rPr>
              <a:t> if you think you have mitigating circumstances.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3728</TotalTime>
  <Words>374</Words>
  <Application>Microsoft Office PowerPoint</Application>
  <PresentationFormat>On-screen Show (4:3)</PresentationFormat>
  <Paragraphs>43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Wingdings</vt:lpstr>
      <vt:lpstr>Default Design</vt:lpstr>
      <vt:lpstr>Completing Level I</vt:lpstr>
      <vt:lpstr>If you are a Single Honours Student</vt:lpstr>
      <vt:lpstr>For Combined Honours Students</vt:lpstr>
      <vt:lpstr>For Combined Honours Students Note</vt:lpstr>
      <vt:lpstr>If you are taking ONE 120-credit block AND a zero-credit placement block </vt:lpstr>
      <vt:lpstr>Where do I find more information? </vt:lpstr>
    </vt:vector>
  </TitlesOfParts>
  <Company>Liverpool Hope University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 H Assessment and Degree Classification Guidance</dc:title>
  <dc:creator>Liverpool Hope</dc:creator>
  <cp:lastModifiedBy>Catherine Walsh </cp:lastModifiedBy>
  <cp:revision>165</cp:revision>
  <dcterms:created xsi:type="dcterms:W3CDTF">2006-10-20T08:28:24Z</dcterms:created>
  <dcterms:modified xsi:type="dcterms:W3CDTF">2022-05-10T14:44:59Z</dcterms:modified>
</cp:coreProperties>
</file>